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6" r:id="rId3"/>
    <p:sldId id="267" r:id="rId4"/>
    <p:sldId id="268" r:id="rId5"/>
    <p:sldId id="275" r:id="rId6"/>
    <p:sldId id="280" r:id="rId7"/>
    <p:sldId id="279" r:id="rId8"/>
    <p:sldId id="281" r:id="rId9"/>
    <p:sldId id="278" r:id="rId10"/>
    <p:sldId id="282" r:id="rId11"/>
    <p:sldId id="277" r:id="rId12"/>
    <p:sldId id="283" r:id="rId13"/>
    <p:sldId id="276" r:id="rId14"/>
    <p:sldId id="285" r:id="rId15"/>
    <p:sldId id="28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CF0099"/>
    <a:srgbClr val="0069FF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50" d="100"/>
          <a:sy n="15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854235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pace Grotesk"/>
              </a:rPr>
              <a:t>Leveling up data:</a:t>
            </a:r>
          </a:p>
          <a:p>
            <a:r>
              <a:rPr lang="en-US" b="1" i="0" dirty="0">
                <a:solidFill>
                  <a:srgbClr val="FFFFFF"/>
                </a:solidFill>
                <a:effectLst/>
                <a:latin typeface="Space Grotesk"/>
              </a:rPr>
              <a:t>Upgrade from EF6 to EF7 and blast off!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410F9-3D8E-53C9-FBD5-6E3BFA6C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30" y="664224"/>
            <a:ext cx="8358340" cy="5529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408F0E-63A8-36F9-548E-7CF233AE38E2}"/>
              </a:ext>
            </a:extLst>
          </p:cNvPr>
          <p:cNvSpPr txBox="1"/>
          <p:nvPr/>
        </p:nvSpPr>
        <p:spPr>
          <a:xfrm>
            <a:off x="6551840" y="4154651"/>
            <a:ext cx="219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9FF"/>
                </a:solidFill>
              </a:rPr>
              <a:t>Update: 10x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8B1C1E-721E-D838-A2C3-1695BFDC144D}"/>
              </a:ext>
            </a:extLst>
          </p:cNvPr>
          <p:cNvCxnSpPr>
            <a:cxnSpLocks/>
          </p:cNvCxnSpPr>
          <p:nvPr/>
        </p:nvCxnSpPr>
        <p:spPr>
          <a:xfrm flipH="1">
            <a:off x="5947682" y="4465864"/>
            <a:ext cx="639533" cy="764330"/>
          </a:xfrm>
          <a:prstGeom prst="straightConnector1">
            <a:avLst/>
          </a:prstGeom>
          <a:ln w="28575">
            <a:solidFill>
              <a:srgbClr val="006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61ECBD-D995-7EE7-02F0-442A143A2537}"/>
              </a:ext>
            </a:extLst>
          </p:cNvPr>
          <p:cNvSpPr txBox="1"/>
          <p:nvPr/>
        </p:nvSpPr>
        <p:spPr>
          <a:xfrm>
            <a:off x="7967876" y="4801159"/>
            <a:ext cx="20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F0099"/>
                </a:solidFill>
              </a:rPr>
              <a:t>Delete: 12x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1195EE-1E02-B7A2-DEF1-11F5D75A13D8}"/>
              </a:ext>
            </a:extLst>
          </p:cNvPr>
          <p:cNvCxnSpPr>
            <a:cxnSpLocks/>
          </p:cNvCxnSpPr>
          <p:nvPr/>
        </p:nvCxnSpPr>
        <p:spPr>
          <a:xfrm flipH="1">
            <a:off x="7216973" y="5011287"/>
            <a:ext cx="783772" cy="318407"/>
          </a:xfrm>
          <a:prstGeom prst="straightConnector1">
            <a:avLst/>
          </a:prstGeom>
          <a:ln w="28575">
            <a:solidFill>
              <a:srgbClr val="CF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5A6392-1375-86FF-8E9D-6887C9643535}"/>
              </a:ext>
            </a:extLst>
          </p:cNvPr>
          <p:cNvSpPr txBox="1"/>
          <p:nvPr/>
        </p:nvSpPr>
        <p:spPr>
          <a:xfrm>
            <a:off x="7334823" y="4474687"/>
            <a:ext cx="178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FF66"/>
                </a:solidFill>
              </a:rPr>
              <a:t>Insert: 11x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3F13AA-46C0-20B4-4052-B30BB26539B3}"/>
              </a:ext>
            </a:extLst>
          </p:cNvPr>
          <p:cNvCxnSpPr>
            <a:cxnSpLocks/>
          </p:cNvCxnSpPr>
          <p:nvPr/>
        </p:nvCxnSpPr>
        <p:spPr>
          <a:xfrm flipH="1">
            <a:off x="6735069" y="4775440"/>
            <a:ext cx="639533" cy="454754"/>
          </a:xfrm>
          <a:prstGeom prst="straightConnector1">
            <a:avLst/>
          </a:prstGeom>
          <a:ln w="28575">
            <a:solidFill>
              <a:srgbClr val="66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85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51B2CB-6549-53B2-21A7-12F4E888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40" y="667272"/>
            <a:ext cx="8394920" cy="5523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AF92A8-B883-F338-ED07-463E70036FD2}"/>
              </a:ext>
            </a:extLst>
          </p:cNvPr>
          <p:cNvSpPr txBox="1"/>
          <p:nvPr/>
        </p:nvSpPr>
        <p:spPr>
          <a:xfrm>
            <a:off x="8956448" y="3269796"/>
            <a:ext cx="175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F0099"/>
                </a:solidFill>
              </a:rPr>
              <a:t>Delete: 1.8x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C52853-8BFD-3C3E-FE57-67AC5941414C}"/>
              </a:ext>
            </a:extLst>
          </p:cNvPr>
          <p:cNvCxnSpPr>
            <a:cxnSpLocks/>
          </p:cNvCxnSpPr>
          <p:nvPr/>
        </p:nvCxnSpPr>
        <p:spPr>
          <a:xfrm flipH="1">
            <a:off x="8670428" y="3580039"/>
            <a:ext cx="375601" cy="377496"/>
          </a:xfrm>
          <a:prstGeom prst="straightConnector1">
            <a:avLst/>
          </a:prstGeom>
          <a:ln w="28575">
            <a:solidFill>
              <a:srgbClr val="CF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B7286-5308-150D-39F7-4CF7FFCA4572}"/>
              </a:ext>
            </a:extLst>
          </p:cNvPr>
          <p:cNvSpPr txBox="1"/>
          <p:nvPr/>
        </p:nvSpPr>
        <p:spPr>
          <a:xfrm>
            <a:off x="9071409" y="3928961"/>
            <a:ext cx="172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FF66"/>
                </a:solidFill>
              </a:rPr>
              <a:t>Insert: 2.3x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5B93B5-17AA-E12C-BA08-E140D035B60A}"/>
              </a:ext>
            </a:extLst>
          </p:cNvPr>
          <p:cNvCxnSpPr>
            <a:cxnSpLocks/>
          </p:cNvCxnSpPr>
          <p:nvPr/>
        </p:nvCxnSpPr>
        <p:spPr>
          <a:xfrm flipH="1">
            <a:off x="8637559" y="4247368"/>
            <a:ext cx="522770" cy="360327"/>
          </a:xfrm>
          <a:prstGeom prst="straightConnector1">
            <a:avLst/>
          </a:prstGeom>
          <a:ln w="28575">
            <a:solidFill>
              <a:srgbClr val="66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3AF644-F6D8-B2C0-846A-04A42C8E3788}"/>
              </a:ext>
            </a:extLst>
          </p:cNvPr>
          <p:cNvSpPr txBox="1"/>
          <p:nvPr/>
        </p:nvSpPr>
        <p:spPr>
          <a:xfrm>
            <a:off x="8017195" y="2931629"/>
            <a:ext cx="210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9FF"/>
                </a:solidFill>
              </a:rPr>
              <a:t>Update: 1.7x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1BE4C6-D429-A199-39FF-944C10A1B589}"/>
              </a:ext>
            </a:extLst>
          </p:cNvPr>
          <p:cNvCxnSpPr>
            <a:cxnSpLocks/>
          </p:cNvCxnSpPr>
          <p:nvPr/>
        </p:nvCxnSpPr>
        <p:spPr>
          <a:xfrm flipH="1">
            <a:off x="7687580" y="3218349"/>
            <a:ext cx="380643" cy="633716"/>
          </a:xfrm>
          <a:prstGeom prst="straightConnector1">
            <a:avLst/>
          </a:prstGeom>
          <a:ln w="28575">
            <a:solidFill>
              <a:srgbClr val="006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0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A493FF-0CB7-99EF-EF4A-5192C620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62" y="1977608"/>
            <a:ext cx="3283119" cy="4483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E46DA-874B-8FD4-63BB-6C476A28E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07" y="440704"/>
            <a:ext cx="5886585" cy="3894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3A1FB4-3FCF-40E5-D011-6CB8DA7D2565}"/>
              </a:ext>
            </a:extLst>
          </p:cNvPr>
          <p:cNvSpPr/>
          <p:nvPr/>
        </p:nvSpPr>
        <p:spPr>
          <a:xfrm>
            <a:off x="3018524" y="2731000"/>
            <a:ext cx="1917581" cy="1890651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78196E-CF3A-D4FC-0175-0605B50E2D38}"/>
              </a:ext>
            </a:extLst>
          </p:cNvPr>
          <p:cNvCxnSpPr>
            <a:cxnSpLocks/>
          </p:cNvCxnSpPr>
          <p:nvPr/>
        </p:nvCxnSpPr>
        <p:spPr>
          <a:xfrm flipV="1">
            <a:off x="5111134" y="3123620"/>
            <a:ext cx="2017876" cy="44018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1747FD0-9589-4E1F-175E-C53F958323E3}"/>
              </a:ext>
            </a:extLst>
          </p:cNvPr>
          <p:cNvSpPr/>
          <p:nvPr/>
        </p:nvSpPr>
        <p:spPr>
          <a:xfrm>
            <a:off x="7291310" y="947686"/>
            <a:ext cx="4351869" cy="4351869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08344-B3EE-CBEE-8C48-4485C8B3B524}"/>
              </a:ext>
            </a:extLst>
          </p:cNvPr>
          <p:cNvSpPr txBox="1"/>
          <p:nvPr/>
        </p:nvSpPr>
        <p:spPr>
          <a:xfrm>
            <a:off x="9935764" y="3789009"/>
            <a:ext cx="180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FF66"/>
                </a:solidFill>
              </a:rPr>
              <a:t>Insert: 1.2x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49771A-490C-B9D9-9E21-98A5335CE0DA}"/>
              </a:ext>
            </a:extLst>
          </p:cNvPr>
          <p:cNvCxnSpPr>
            <a:cxnSpLocks/>
          </p:cNvCxnSpPr>
          <p:nvPr/>
        </p:nvCxnSpPr>
        <p:spPr>
          <a:xfrm flipH="1" flipV="1">
            <a:off x="10103304" y="3282043"/>
            <a:ext cx="151039" cy="506966"/>
          </a:xfrm>
          <a:prstGeom prst="straightConnector1">
            <a:avLst/>
          </a:prstGeom>
          <a:ln w="28575">
            <a:solidFill>
              <a:srgbClr val="66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86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82C1B-BB24-B244-54ED-08C5405B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40" y="667272"/>
            <a:ext cx="8394920" cy="5523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48084-94F0-16EA-DC01-64A4D1291532}"/>
              </a:ext>
            </a:extLst>
          </p:cNvPr>
          <p:cNvSpPr txBox="1"/>
          <p:nvPr/>
        </p:nvSpPr>
        <p:spPr>
          <a:xfrm>
            <a:off x="8045904" y="3537961"/>
            <a:ext cx="148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9FF"/>
                </a:solidFill>
              </a:rPr>
              <a:t>Update: 1.8x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9EDA86-677A-C49B-2585-B1BA06EC29D0}"/>
              </a:ext>
            </a:extLst>
          </p:cNvPr>
          <p:cNvCxnSpPr>
            <a:cxnSpLocks/>
          </p:cNvCxnSpPr>
          <p:nvPr/>
        </p:nvCxnSpPr>
        <p:spPr>
          <a:xfrm flipH="1">
            <a:off x="8801100" y="3898010"/>
            <a:ext cx="195943" cy="767879"/>
          </a:xfrm>
          <a:prstGeom prst="straightConnector1">
            <a:avLst/>
          </a:prstGeom>
          <a:ln w="28575">
            <a:solidFill>
              <a:srgbClr val="006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AFF9A5-ACEC-A817-3B8E-E4DE0A0696E8}"/>
              </a:ext>
            </a:extLst>
          </p:cNvPr>
          <p:cNvSpPr txBox="1"/>
          <p:nvPr/>
        </p:nvSpPr>
        <p:spPr>
          <a:xfrm>
            <a:off x="8899071" y="3098742"/>
            <a:ext cx="141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F0099"/>
                </a:solidFill>
              </a:rPr>
              <a:t>Delete: 1.8x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15100F-339B-503E-32DD-536552B161B3}"/>
              </a:ext>
            </a:extLst>
          </p:cNvPr>
          <p:cNvCxnSpPr>
            <a:cxnSpLocks/>
          </p:cNvCxnSpPr>
          <p:nvPr/>
        </p:nvCxnSpPr>
        <p:spPr>
          <a:xfrm flipH="1">
            <a:off x="9534147" y="3428999"/>
            <a:ext cx="262996" cy="1298122"/>
          </a:xfrm>
          <a:prstGeom prst="straightConnector1">
            <a:avLst/>
          </a:prstGeom>
          <a:ln w="28575">
            <a:solidFill>
              <a:srgbClr val="CF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00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66D44D-5FBE-7948-0205-8F89BE3C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588" y="2007032"/>
            <a:ext cx="3892750" cy="4521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220FEB-098E-1E7A-D2C4-06B3F591F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44" y="397062"/>
            <a:ext cx="5850838" cy="3870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3A1FB4-3FCF-40E5-D011-6CB8DA7D2565}"/>
              </a:ext>
            </a:extLst>
          </p:cNvPr>
          <p:cNvSpPr/>
          <p:nvPr/>
        </p:nvSpPr>
        <p:spPr>
          <a:xfrm>
            <a:off x="3811125" y="2768238"/>
            <a:ext cx="1917581" cy="1890651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78196E-CF3A-D4FC-0175-0605B50E2D38}"/>
              </a:ext>
            </a:extLst>
          </p:cNvPr>
          <p:cNvCxnSpPr>
            <a:cxnSpLocks/>
          </p:cNvCxnSpPr>
          <p:nvPr/>
        </p:nvCxnSpPr>
        <p:spPr>
          <a:xfrm>
            <a:off x="5793832" y="3933654"/>
            <a:ext cx="1198639" cy="5081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1747FD0-9589-4E1F-175E-C53F958323E3}"/>
              </a:ext>
            </a:extLst>
          </p:cNvPr>
          <p:cNvSpPr/>
          <p:nvPr/>
        </p:nvSpPr>
        <p:spPr>
          <a:xfrm>
            <a:off x="7076106" y="1510393"/>
            <a:ext cx="4883050" cy="4883050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9FB76-60A3-C353-F855-453B4FDD424E}"/>
              </a:ext>
            </a:extLst>
          </p:cNvPr>
          <p:cNvSpPr txBox="1"/>
          <p:nvPr/>
        </p:nvSpPr>
        <p:spPr>
          <a:xfrm>
            <a:off x="9043986" y="5697701"/>
            <a:ext cx="170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9FF"/>
                </a:solidFill>
              </a:rPr>
              <a:t>Update: 4.0x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54298C-6828-91B3-005A-E50C43F62683}"/>
              </a:ext>
            </a:extLst>
          </p:cNvPr>
          <p:cNvCxnSpPr>
            <a:cxnSpLocks/>
          </p:cNvCxnSpPr>
          <p:nvPr/>
        </p:nvCxnSpPr>
        <p:spPr>
          <a:xfrm flipV="1">
            <a:off x="10380889" y="5519057"/>
            <a:ext cx="363895" cy="277586"/>
          </a:xfrm>
          <a:prstGeom prst="straightConnector1">
            <a:avLst/>
          </a:prstGeom>
          <a:ln w="28575">
            <a:solidFill>
              <a:srgbClr val="006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232030-695E-349F-4D3C-87FEF0172E4E}"/>
              </a:ext>
            </a:extLst>
          </p:cNvPr>
          <p:cNvSpPr txBox="1"/>
          <p:nvPr/>
        </p:nvSpPr>
        <p:spPr>
          <a:xfrm>
            <a:off x="10274377" y="4335235"/>
            <a:ext cx="150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F0099"/>
                </a:solidFill>
              </a:rPr>
              <a:t>Delete: 2.6x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49FB84-2EBA-2DD0-71A5-60A47A209894}"/>
              </a:ext>
            </a:extLst>
          </p:cNvPr>
          <p:cNvCxnSpPr>
            <a:cxnSpLocks/>
          </p:cNvCxnSpPr>
          <p:nvPr/>
        </p:nvCxnSpPr>
        <p:spPr>
          <a:xfrm flipH="1">
            <a:off x="10478861" y="4704567"/>
            <a:ext cx="187402" cy="275647"/>
          </a:xfrm>
          <a:prstGeom prst="straightConnector1">
            <a:avLst/>
          </a:prstGeom>
          <a:ln w="28575">
            <a:solidFill>
              <a:srgbClr val="CF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7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47"/>
            <a:ext cx="10515600" cy="100344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.NET Framework with EF6 </a:t>
            </a:r>
            <a:r>
              <a:rPr lang="en-US" dirty="0">
                <a:sym typeface="Wingdings" panose="05000000000000000000" pitchFamily="2" charset="2"/>
              </a:rPr>
              <a:t> .NET 7 with EF Core 7 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C04B4AA-7023-8A4E-60E1-C1DEBD803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893047"/>
              </p:ext>
            </p:extLst>
          </p:nvPr>
        </p:nvGraphicFramePr>
        <p:xfrm>
          <a:off x="838199" y="1179273"/>
          <a:ext cx="5004366" cy="18288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68122">
                  <a:extLst>
                    <a:ext uri="{9D8B030D-6E8A-4147-A177-3AD203B41FA5}">
                      <a16:colId xmlns:a16="http://schemas.microsoft.com/office/drawing/2014/main" val="1294929640"/>
                    </a:ext>
                  </a:extLst>
                </a:gridCol>
                <a:gridCol w="1668122">
                  <a:extLst>
                    <a:ext uri="{9D8B030D-6E8A-4147-A177-3AD203B41FA5}">
                      <a16:colId xmlns:a16="http://schemas.microsoft.com/office/drawing/2014/main" val="2143124647"/>
                    </a:ext>
                  </a:extLst>
                </a:gridCol>
                <a:gridCol w="1668122">
                  <a:extLst>
                    <a:ext uri="{9D8B030D-6E8A-4147-A177-3AD203B41FA5}">
                      <a16:colId xmlns:a16="http://schemas.microsoft.com/office/drawing/2014/main" val="2368442317"/>
                    </a:ext>
                  </a:extLst>
                </a:gridCol>
              </a:tblGrid>
              <a:tr h="313230">
                <a:tc>
                  <a:txBody>
                    <a:bodyPr/>
                    <a:lstStyle/>
                    <a:p>
                      <a:r>
                        <a:rPr lang="en-US" dirty="0"/>
                        <a:t>Single 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bulk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46455"/>
                  </a:ext>
                </a:extLst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3.0x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60949"/>
                  </a:ext>
                </a:extLst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3.9x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396381"/>
                  </a:ext>
                </a:extLst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724191"/>
                  </a:ext>
                </a:extLst>
              </a:tr>
              <a:tr h="313230"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1.5x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5554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4176C3-A649-EB4B-EC28-BA6A978131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1022465"/>
              </p:ext>
            </p:extLst>
          </p:nvPr>
        </p:nvGraphicFramePr>
        <p:xfrm>
          <a:off x="6349435" y="1179273"/>
          <a:ext cx="4977057" cy="18288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9019">
                  <a:extLst>
                    <a:ext uri="{9D8B030D-6E8A-4147-A177-3AD203B41FA5}">
                      <a16:colId xmlns:a16="http://schemas.microsoft.com/office/drawing/2014/main" val="1294929640"/>
                    </a:ext>
                  </a:extLst>
                </a:gridCol>
                <a:gridCol w="1659019">
                  <a:extLst>
                    <a:ext uri="{9D8B030D-6E8A-4147-A177-3AD203B41FA5}">
                      <a16:colId xmlns:a16="http://schemas.microsoft.com/office/drawing/2014/main" val="2143124647"/>
                    </a:ext>
                  </a:extLst>
                </a:gridCol>
                <a:gridCol w="1659019">
                  <a:extLst>
                    <a:ext uri="{9D8B030D-6E8A-4147-A177-3AD203B41FA5}">
                      <a16:colId xmlns:a16="http://schemas.microsoft.com/office/drawing/2014/main" val="2368442317"/>
                    </a:ext>
                  </a:extLst>
                </a:gridCol>
              </a:tblGrid>
              <a:tr h="342932">
                <a:tc>
                  <a:txBody>
                    <a:bodyPr/>
                    <a:lstStyle/>
                    <a:p>
                      <a:r>
                        <a:rPr lang="en-US" dirty="0"/>
                        <a:t>1000 entities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bulk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46455"/>
                  </a:ext>
                </a:extLst>
              </a:tr>
              <a:tr h="347695"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60949"/>
                  </a:ext>
                </a:extLst>
              </a:tr>
              <a:tr h="347695"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396381"/>
                  </a:ext>
                </a:extLst>
              </a:tr>
              <a:tr h="347695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724191"/>
                  </a:ext>
                </a:extLst>
              </a:tr>
              <a:tr h="347695"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1.7x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55544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B3024FB-30AE-6067-C364-52405A20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34" y="3294458"/>
            <a:ext cx="4977059" cy="3292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13C5D-BA49-5ADB-F15D-D32D12CE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3" y="3294458"/>
            <a:ext cx="5036952" cy="331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8174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500"/>
            <a:ext cx="10515600" cy="5401733"/>
          </a:xfrm>
        </p:spPr>
        <p:txBody>
          <a:bodyPr>
            <a:noAutofit/>
          </a:bodyPr>
          <a:lstStyle/>
          <a:p>
            <a:r>
              <a:rPr lang="en-US" sz="1600" dirty="0"/>
              <a:t>The code…</a:t>
            </a:r>
          </a:p>
          <a:p>
            <a:pPr lvl="1"/>
            <a:r>
              <a:rPr lang="en-US" dirty="0" err="1"/>
              <a:t>WebAPI</a:t>
            </a:r>
            <a:r>
              <a:rPr lang="en-US" dirty="0"/>
              <a:t>:			</a:t>
            </a:r>
            <a:r>
              <a:rPr lang="en-US" dirty="0">
                <a:solidFill>
                  <a:schemeClr val="accent6"/>
                </a:solidFill>
              </a:rPr>
              <a:t>github.com/ajcvickers/BlogManagementApi</a:t>
            </a:r>
          </a:p>
          <a:p>
            <a:pPr lvl="1"/>
            <a:r>
              <a:rPr lang="en-US" dirty="0"/>
              <a:t>Tests and benchmarking:	</a:t>
            </a:r>
            <a:r>
              <a:rPr lang="en-US" dirty="0">
                <a:solidFill>
                  <a:schemeClr val="accent6"/>
                </a:solidFill>
              </a:rPr>
              <a:t>github.com/ajcvickers/BlogManagementClient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1600" dirty="0"/>
              <a:t>Find out more…</a:t>
            </a:r>
          </a:p>
          <a:p>
            <a:pPr lvl="1"/>
            <a:r>
              <a:rPr lang="en-US" dirty="0"/>
              <a:t>What’s New in EF7: 		</a:t>
            </a:r>
            <a:r>
              <a:rPr lang="en-US" dirty="0">
                <a:solidFill>
                  <a:schemeClr val="accent6"/>
                </a:solidFill>
              </a:rPr>
              <a:t>aka.ms/</a:t>
            </a:r>
            <a:r>
              <a:rPr lang="en-US" dirty="0" err="1">
                <a:solidFill>
                  <a:schemeClr val="accent6"/>
                </a:solidFill>
              </a:rPr>
              <a:t>efcore</a:t>
            </a:r>
            <a:r>
              <a:rPr lang="en-US" dirty="0">
                <a:solidFill>
                  <a:schemeClr val="accent6"/>
                </a:solidFill>
              </a:rPr>
              <a:t>-</a:t>
            </a:r>
            <a:r>
              <a:rPr lang="en-US" dirty="0" err="1">
                <a:solidFill>
                  <a:schemeClr val="accent6"/>
                </a:solidFill>
              </a:rPr>
              <a:t>whats</a:t>
            </a:r>
            <a:r>
              <a:rPr lang="en-US" dirty="0">
                <a:solidFill>
                  <a:schemeClr val="accent6"/>
                </a:solidFill>
              </a:rPr>
              <a:t>-new</a:t>
            </a:r>
          </a:p>
          <a:p>
            <a:pPr lvl="1"/>
            <a:r>
              <a:rPr lang="en-US" dirty="0"/>
              <a:t>Community Standup: 	</a:t>
            </a:r>
            <a:r>
              <a:rPr lang="en-US" dirty="0">
                <a:solidFill>
                  <a:schemeClr val="accent6"/>
                </a:solidFill>
              </a:rPr>
              <a:t>aka.ms/efstandups</a:t>
            </a:r>
          </a:p>
          <a:p>
            <a:pPr lvl="1"/>
            <a:r>
              <a:rPr lang="en-US" dirty="0"/>
              <a:t>EF documentation: 		</a:t>
            </a:r>
            <a:r>
              <a:rPr lang="en-US" dirty="0">
                <a:solidFill>
                  <a:schemeClr val="accent6"/>
                </a:solidFill>
              </a:rPr>
              <a:t>aka.ms/</a:t>
            </a:r>
            <a:r>
              <a:rPr lang="en-US" dirty="0" err="1">
                <a:solidFill>
                  <a:schemeClr val="accent6"/>
                </a:solidFill>
              </a:rPr>
              <a:t>efdocs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EF Core on GitHub: 		</a:t>
            </a:r>
            <a:r>
              <a:rPr lang="en-US" dirty="0">
                <a:solidFill>
                  <a:schemeClr val="accent6"/>
                </a:solidFill>
              </a:rPr>
              <a:t>github.com/dotnet/</a:t>
            </a:r>
            <a:r>
              <a:rPr lang="en-US" dirty="0" err="1">
                <a:solidFill>
                  <a:schemeClr val="accent6"/>
                </a:solidFill>
              </a:rPr>
              <a:t>efcore</a:t>
            </a:r>
            <a:endParaRPr lang="en-US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r>
              <a:rPr lang="en-US" sz="1600" dirty="0"/>
              <a:t>Follow us…</a:t>
            </a:r>
          </a:p>
          <a:p>
            <a:pPr lvl="1"/>
            <a:r>
              <a:rPr lang="en-US" dirty="0"/>
              <a:t>Arthur Vickers: 		</a:t>
            </a:r>
            <a:r>
              <a:rPr lang="en-US" dirty="0">
                <a:solidFill>
                  <a:schemeClr val="accent6"/>
                </a:solidFill>
              </a:rPr>
              <a:t>@ajcvickers</a:t>
            </a:r>
          </a:p>
          <a:p>
            <a:pPr lvl="1"/>
            <a:r>
              <a:rPr lang="en-US" dirty="0"/>
              <a:t>Shay Rojansky: 		</a:t>
            </a:r>
            <a:r>
              <a:rPr lang="en-US" dirty="0">
                <a:solidFill>
                  <a:schemeClr val="accent6"/>
                </a:solidFill>
              </a:rPr>
              <a:t>@shayrojansky</a:t>
            </a:r>
          </a:p>
          <a:p>
            <a:pPr marL="457200" lvl="1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Join us on the next .NET Data Community Standup:</a:t>
            </a:r>
            <a:br>
              <a:rPr lang="en-US" sz="1600" dirty="0"/>
            </a:br>
            <a:r>
              <a:rPr lang="en-US" sz="1600" dirty="0">
                <a:solidFill>
                  <a:schemeClr val="accent1"/>
                </a:solidFill>
              </a:rPr>
              <a:t>Wednesday, Nov 16 at 10AM Pacific</a:t>
            </a:r>
            <a:br>
              <a:rPr lang="en-US" sz="1600" dirty="0">
                <a:solidFill>
                  <a:schemeClr val="accent1"/>
                </a:solidFill>
              </a:rPr>
            </a:br>
            <a:r>
              <a:rPr lang="en-US" sz="1600" dirty="0"/>
              <a:t>A whirlwind tour of EF7 features!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39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.NET Data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4B37A0-7913-EFE5-BC73-EC3BD0B6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5DB2B7-053B-CA17-B270-D18A825B9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3574D-4DD5-8F33-C4D2-4AACC649C1F3}"/>
              </a:ext>
            </a:extLst>
          </p:cNvPr>
          <p:cNvSpPr txBox="1"/>
          <p:nvPr/>
        </p:nvSpPr>
        <p:spPr>
          <a:xfrm>
            <a:off x="2954867" y="1825625"/>
            <a:ext cx="2755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Arthur Vickers</a:t>
            </a:r>
          </a:p>
          <a:p>
            <a:r>
              <a:rPr lang="en-US" sz="1400" dirty="0">
                <a:solidFill>
                  <a:schemeClr val="bg2"/>
                </a:solidFill>
              </a:rPr>
              <a:t>@ajcvickers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Principal Engineering Manager for Entity Framework and .NET Data at 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883D5-B251-9008-5921-1C0412F9C613}"/>
              </a:ext>
            </a:extLst>
          </p:cNvPr>
          <p:cNvSpPr txBox="1"/>
          <p:nvPr/>
        </p:nvSpPr>
        <p:spPr>
          <a:xfrm>
            <a:off x="8259233" y="1825624"/>
            <a:ext cx="27559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Shay </a:t>
            </a:r>
            <a:r>
              <a:rPr lang="en-US" dirty="0" err="1">
                <a:solidFill>
                  <a:schemeClr val="bg2"/>
                </a:solidFill>
              </a:rPr>
              <a:t>Rojanksy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@shayrojansky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Principal Engineer on data access and performance at Microsoft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Lead dev of </a:t>
            </a:r>
            <a:r>
              <a:rPr lang="en-US" sz="1400" dirty="0" err="1">
                <a:solidFill>
                  <a:schemeClr val="bg2"/>
                </a:solidFill>
              </a:rPr>
              <a:t>Npgsql</a:t>
            </a:r>
            <a:r>
              <a:rPr lang="en-US" sz="1400" dirty="0">
                <a:solidFill>
                  <a:schemeClr val="bg2"/>
                </a:solidFill>
              </a:rPr>
              <a:t>, the PostgreSQL provider for .NET.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AB7DE-C3FF-4F33-B526-EC8B78CAE355}"/>
              </a:ext>
            </a:extLst>
          </p:cNvPr>
          <p:cNvSpPr txBox="1"/>
          <p:nvPr/>
        </p:nvSpPr>
        <p:spPr>
          <a:xfrm>
            <a:off x="838199" y="4001294"/>
            <a:ext cx="7742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Showing the work of the .NET Data team at Microsoft: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Andriy Svyryd | </a:t>
            </a:r>
            <a:r>
              <a:rPr lang="en-US" sz="1400" dirty="0">
                <a:solidFill>
                  <a:schemeClr val="bg2"/>
                </a:solidFill>
              </a:rPr>
              <a:t>@andriysvyryd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Brice Lambson | </a:t>
            </a:r>
            <a:r>
              <a:rPr lang="en-US" sz="1400" dirty="0">
                <a:solidFill>
                  <a:schemeClr val="bg2"/>
                </a:solidFill>
              </a:rPr>
              <a:t>@bricelambs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Maurycy Markowski | </a:t>
            </a:r>
            <a:r>
              <a:rPr lang="en-US" sz="1400" dirty="0">
                <a:solidFill>
                  <a:schemeClr val="bg2"/>
                </a:solidFill>
              </a:rPr>
              <a:t>@_MaurycyM_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Smit Patel | </a:t>
            </a:r>
            <a:r>
              <a:rPr lang="en-US" sz="1400" dirty="0">
                <a:solidFill>
                  <a:schemeClr val="bg2"/>
                </a:solidFill>
              </a:rPr>
              <a:t>@smitpatel</a:t>
            </a:r>
          </a:p>
          <a:p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dirty="0">
                <a:solidFill>
                  <a:schemeClr val="bg2"/>
                </a:solidFill>
              </a:rPr>
              <a:t>And all our community contributors.</a:t>
            </a:r>
          </a:p>
        </p:txBody>
      </p:sp>
    </p:spTree>
    <p:extLst>
      <p:ext uri="{BB962C8B-B14F-4D97-AF65-F5344CB8AC3E}">
        <p14:creationId xmlns:p14="http://schemas.microsoft.com/office/powerpoint/2010/main" val="1790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 7 (EF7)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Major new features</a:t>
            </a:r>
          </a:p>
          <a:p>
            <a:pPr lvl="1"/>
            <a:r>
              <a:rPr lang="en-US" sz="1800" dirty="0"/>
              <a:t>JSON columns</a:t>
            </a:r>
          </a:p>
          <a:p>
            <a:pPr lvl="1"/>
            <a:r>
              <a:rPr lang="en-US" sz="1800" dirty="0"/>
              <a:t>Bulk updates and deletes</a:t>
            </a:r>
          </a:p>
          <a:p>
            <a:pPr lvl="1"/>
            <a:r>
              <a:rPr lang="en-US" sz="1800" dirty="0"/>
              <a:t>Faster </a:t>
            </a:r>
            <a:r>
              <a:rPr lang="en-US" sz="1800" dirty="0" err="1"/>
              <a:t>SaveChanges</a:t>
            </a:r>
            <a:endParaRPr lang="en-US" sz="1800" dirty="0"/>
          </a:p>
          <a:p>
            <a:pPr lvl="1"/>
            <a:r>
              <a:rPr lang="en-US" sz="1800" dirty="0"/>
              <a:t>Table-per-concrete-type (TPC) inheritance mapping</a:t>
            </a:r>
          </a:p>
          <a:p>
            <a:pPr lvl="1"/>
            <a:r>
              <a:rPr lang="en-US" sz="1800" dirty="0"/>
              <a:t>Custom T4 templates for Database First</a:t>
            </a:r>
          </a:p>
          <a:p>
            <a:pPr lvl="1"/>
            <a:r>
              <a:rPr lang="en-US" sz="1800" dirty="0"/>
              <a:t>Stored procedure mapping for insert/update/delete</a:t>
            </a:r>
          </a:p>
          <a:p>
            <a:pPr lvl="1"/>
            <a:r>
              <a:rPr lang="en-US" sz="1800" dirty="0"/>
              <a:t>New and improved interceptors and events</a:t>
            </a:r>
          </a:p>
          <a:p>
            <a:endParaRPr lang="en-US" sz="2000" dirty="0"/>
          </a:p>
          <a:p>
            <a:r>
              <a:rPr lang="en-US" sz="2000" dirty="0"/>
              <a:t>Plus many smaller enhancements and bug fixes</a:t>
            </a:r>
          </a:p>
          <a:p>
            <a:pPr lvl="1"/>
            <a:r>
              <a:rPr lang="en-US" sz="1800" dirty="0"/>
              <a:t>167 enhancements</a:t>
            </a:r>
          </a:p>
          <a:p>
            <a:pPr lvl="1"/>
            <a:r>
              <a:rPr lang="en-US" sz="1800" dirty="0"/>
              <a:t>171 bug fixes</a:t>
            </a:r>
          </a:p>
        </p:txBody>
      </p:sp>
    </p:spTree>
    <p:extLst>
      <p:ext uri="{BB962C8B-B14F-4D97-AF65-F5344CB8AC3E}">
        <p14:creationId xmlns:p14="http://schemas.microsoft.com/office/powerpoint/2010/main" val="5816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339079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352DBD-13B1-D643-EE8B-C5D7E7AB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40" y="667272"/>
            <a:ext cx="8394920" cy="5523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333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FB9E43-472D-C7E9-5B1B-6A4A9AA3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30" y="664224"/>
            <a:ext cx="8358340" cy="5529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6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A68ED-1C99-62A2-76AA-DB60BE47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40" y="667272"/>
            <a:ext cx="8394920" cy="5523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BF0B3-1600-CA80-EB7B-9D413933B917}"/>
              </a:ext>
            </a:extLst>
          </p:cNvPr>
          <p:cNvSpPr txBox="1"/>
          <p:nvPr/>
        </p:nvSpPr>
        <p:spPr>
          <a:xfrm>
            <a:off x="5663972" y="1791091"/>
            <a:ext cx="210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9FF"/>
                </a:solidFill>
              </a:rPr>
              <a:t>Update: 1.1x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635566-08F2-4DF5-8236-862743B3ADC4}"/>
              </a:ext>
            </a:extLst>
          </p:cNvPr>
          <p:cNvCxnSpPr>
            <a:cxnSpLocks/>
          </p:cNvCxnSpPr>
          <p:nvPr/>
        </p:nvCxnSpPr>
        <p:spPr>
          <a:xfrm flipH="1">
            <a:off x="5258834" y="2077811"/>
            <a:ext cx="456166" cy="350935"/>
          </a:xfrm>
          <a:prstGeom prst="straightConnector1">
            <a:avLst/>
          </a:prstGeom>
          <a:ln w="28575">
            <a:solidFill>
              <a:srgbClr val="006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B910C-023D-A9B0-B337-3F2DAB6BE522}"/>
              </a:ext>
            </a:extLst>
          </p:cNvPr>
          <p:cNvSpPr txBox="1"/>
          <p:nvPr/>
        </p:nvSpPr>
        <p:spPr>
          <a:xfrm>
            <a:off x="6198054" y="2172464"/>
            <a:ext cx="217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F0099"/>
                </a:solidFill>
              </a:rPr>
              <a:t>Delete: 1.2x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57E269-6036-B412-D016-631FAD9D7B8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663972" y="2357130"/>
            <a:ext cx="534082" cy="324838"/>
          </a:xfrm>
          <a:prstGeom prst="straightConnector1">
            <a:avLst/>
          </a:prstGeom>
          <a:ln w="28575">
            <a:solidFill>
              <a:srgbClr val="CF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016E9E-90B2-F490-0906-56D88820A84D}"/>
              </a:ext>
            </a:extLst>
          </p:cNvPr>
          <p:cNvSpPr txBox="1"/>
          <p:nvPr/>
        </p:nvSpPr>
        <p:spPr>
          <a:xfrm>
            <a:off x="6257670" y="2567462"/>
            <a:ext cx="226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FF66"/>
                </a:solidFill>
              </a:rPr>
              <a:t>Insert: 1.2x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13A0F5-1CA5-D9E2-A3FE-4220808CA23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539212" y="2752128"/>
            <a:ext cx="718458" cy="503073"/>
          </a:xfrm>
          <a:prstGeom prst="straightConnector1">
            <a:avLst/>
          </a:prstGeom>
          <a:ln w="28575">
            <a:solidFill>
              <a:srgbClr val="66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9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DB974-9B7E-5690-7776-BCD94C16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30" y="664224"/>
            <a:ext cx="8358340" cy="5529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83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FF8CAF-6AA2-8EBC-1F40-EC58CF6DA2EF}"/>
              </a:ext>
            </a:extLst>
          </p:cNvPr>
          <p:cNvSpPr txBox="1"/>
          <p:nvPr/>
        </p:nvSpPr>
        <p:spPr>
          <a:xfrm>
            <a:off x="7843006" y="3528294"/>
            <a:ext cx="247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9FF"/>
                </a:solidFill>
              </a:rPr>
              <a:t>Update: 1.8x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45401C-E8D0-601F-AA34-CC93B0DFD8B5}"/>
              </a:ext>
            </a:extLst>
          </p:cNvPr>
          <p:cNvCxnSpPr>
            <a:cxnSpLocks/>
          </p:cNvCxnSpPr>
          <p:nvPr/>
        </p:nvCxnSpPr>
        <p:spPr>
          <a:xfrm flipH="1">
            <a:off x="7172325" y="3712960"/>
            <a:ext cx="670681" cy="224931"/>
          </a:xfrm>
          <a:prstGeom prst="straightConnector1">
            <a:avLst/>
          </a:prstGeom>
          <a:ln w="28575">
            <a:solidFill>
              <a:srgbClr val="006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4B77D4A-60B2-030C-6643-6F9EA32D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40" y="667272"/>
            <a:ext cx="8394920" cy="5523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BCB5F7-1F7B-58D4-91F3-AE1330EF780B}"/>
              </a:ext>
            </a:extLst>
          </p:cNvPr>
          <p:cNvSpPr txBox="1"/>
          <p:nvPr/>
        </p:nvSpPr>
        <p:spPr>
          <a:xfrm>
            <a:off x="7101081" y="2180021"/>
            <a:ext cx="210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9FF"/>
                </a:solidFill>
              </a:rPr>
              <a:t>Update: 1.1x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1D34DE-7AA7-5840-7411-34620DCD7271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644915" y="2364687"/>
            <a:ext cx="456166" cy="279212"/>
          </a:xfrm>
          <a:prstGeom prst="straightConnector1">
            <a:avLst/>
          </a:prstGeom>
          <a:ln w="28575">
            <a:solidFill>
              <a:srgbClr val="006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80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376</Words>
  <Application>Microsoft Office PowerPoint</Application>
  <PresentationFormat>Widescreen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Open Sans</vt:lpstr>
      <vt:lpstr>Open Sans Light</vt:lpstr>
      <vt:lpstr>Space Grotesk</vt:lpstr>
      <vt:lpstr>Office Theme</vt:lpstr>
      <vt:lpstr>PowerPoint Presentation</vt:lpstr>
      <vt:lpstr>The .NET Data Team</vt:lpstr>
      <vt:lpstr>Entity Framework Core 7 (EF7)</vt:lpstr>
      <vt:lpstr>Let’s code!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Framework with EF6  .NET 7 with EF Core 7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Arthur Vickers</cp:lastModifiedBy>
  <cp:revision>27</cp:revision>
  <dcterms:created xsi:type="dcterms:W3CDTF">2022-10-11T15:09:05Z</dcterms:created>
  <dcterms:modified xsi:type="dcterms:W3CDTF">2022-11-10T14:20:16Z</dcterms:modified>
</cp:coreProperties>
</file>